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90" r:id="rId3"/>
    <p:sldId id="293" r:id="rId4"/>
    <p:sldId id="257" r:id="rId5"/>
    <p:sldId id="285" r:id="rId6"/>
    <p:sldId id="286" r:id="rId7"/>
    <p:sldId id="258" r:id="rId8"/>
    <p:sldId id="288" r:id="rId9"/>
    <p:sldId id="289" r:id="rId10"/>
    <p:sldId id="267" r:id="rId11"/>
    <p:sldId id="292" r:id="rId12"/>
    <p:sldId id="295" r:id="rId13"/>
    <p:sldId id="296" r:id="rId14"/>
    <p:sldId id="284" r:id="rId15"/>
    <p:sldId id="291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6A3-0A06-4740-8BB8-AE7FEAC98A54}" type="datetimeFigureOut">
              <a:rPr lang="pt-BR" smtClean="0"/>
              <a:t>30/07/2018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6A29-52B7-40C0-8C65-F481BB176C18}" type="slidenum">
              <a:rPr lang="pt-BR" smtClean="0"/>
              <a:t>‹nº›</a:t>
            </a:fld>
            <a:endParaRPr lang="pt-BR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6A3-0A06-4740-8BB8-AE7FEAC98A54}" type="datetimeFigureOut">
              <a:rPr lang="pt-BR" smtClean="0"/>
              <a:t>30/07/2018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6A29-52B7-40C0-8C65-F481BB176C18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6A3-0A06-4740-8BB8-AE7FEAC98A54}" type="datetimeFigureOut">
              <a:rPr lang="pt-BR" smtClean="0"/>
              <a:t>30/07/2018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6A29-52B7-40C0-8C65-F481BB176C18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6A3-0A06-4740-8BB8-AE7FEAC98A54}" type="datetimeFigureOut">
              <a:rPr lang="pt-BR" smtClean="0"/>
              <a:t>30/07/2018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6A29-52B7-40C0-8C65-F481BB176C18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6A3-0A06-4740-8BB8-AE7FEAC98A54}" type="datetimeFigureOut">
              <a:rPr lang="pt-BR" smtClean="0"/>
              <a:t>30/07/2018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6A29-52B7-40C0-8C65-F481BB176C18}" type="slidenum">
              <a:rPr lang="pt-BR" smtClean="0"/>
              <a:t>‹nº›</a:t>
            </a:fld>
            <a:endParaRPr lang="pt-BR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6A3-0A06-4740-8BB8-AE7FEAC98A54}" type="datetimeFigureOut">
              <a:rPr lang="pt-BR" smtClean="0"/>
              <a:t>30/07/2018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6A29-52B7-40C0-8C65-F481BB176C18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6A3-0A06-4740-8BB8-AE7FEAC98A54}" type="datetimeFigureOut">
              <a:rPr lang="pt-BR" smtClean="0"/>
              <a:t>30/07/2018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6A29-52B7-40C0-8C65-F481BB176C18}" type="slidenum">
              <a:rPr lang="pt-BR" smtClean="0"/>
              <a:t>‹nº›</a:t>
            </a:fld>
            <a:endParaRPr lang="pt-BR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6A3-0A06-4740-8BB8-AE7FEAC98A54}" type="datetimeFigureOut">
              <a:rPr lang="pt-BR" smtClean="0"/>
              <a:t>30/07/2018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6A29-52B7-40C0-8C65-F481BB176C18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6A3-0A06-4740-8BB8-AE7FEAC98A54}" type="datetimeFigureOut">
              <a:rPr lang="pt-BR" smtClean="0"/>
              <a:t>30/07/2018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6A29-52B7-40C0-8C65-F481BB176C18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6A3-0A06-4740-8BB8-AE7FEAC98A54}" type="datetimeFigureOut">
              <a:rPr lang="pt-BR" smtClean="0"/>
              <a:t>30/07/2018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6A29-52B7-40C0-8C65-F481BB176C18}" type="slidenum">
              <a:rPr lang="pt-BR" smtClean="0"/>
              <a:t>‹nº›</a:t>
            </a:fld>
            <a:endParaRPr lang="pt-BR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6A3-0A06-4740-8BB8-AE7FEAC98A54}" type="datetimeFigureOut">
              <a:rPr lang="pt-BR" smtClean="0"/>
              <a:t>30/07/2018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6A29-52B7-40C0-8C65-F481BB176C18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A63E6A3-0A06-4740-8BB8-AE7FEAC98A54}" type="datetimeFigureOut">
              <a:rPr lang="pt-BR" smtClean="0"/>
              <a:t>30/07/2018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1506A29-52B7-40C0-8C65-F481BB176C18}" type="slidenum">
              <a:rPr lang="pt-BR" smtClean="0"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../3.%20Mo&#231;&#227;o/MOCAOPetrosFINAL_0407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../3.%20Mo&#231;&#227;o/Recebimento%20pelo%20Senado.pdf" TargetMode="External"/><Relationship Id="rId2" Type="http://schemas.openxmlformats.org/officeDocument/2006/relationships/hyperlink" Target="../3.%20Mo&#231;&#227;o/Recebimento%20Mo&#231;&#227;o%20pelo%20Gabinete%20Presidente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/>
              <a:t>Tema</a:t>
            </a:r>
            <a:r>
              <a:rPr lang="pt-BR" sz="3600" dirty="0"/>
              <a:t>: ATUALIZAÇÃO DO STATUS DAS MOÇÕES </a:t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499864"/>
          </a:xfrm>
        </p:spPr>
        <p:txBody>
          <a:bodyPr/>
          <a:lstStyle/>
          <a:p>
            <a:r>
              <a:rPr lang="pt-BR" dirty="0"/>
              <a:t>GILMAR VENTURA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7D08E409-E5F5-4C94-8E37-39A9124CC1BC}"/>
              </a:ext>
            </a:extLst>
          </p:cNvPr>
          <p:cNvSpPr txBox="1">
            <a:spLocks/>
          </p:cNvSpPr>
          <p:nvPr/>
        </p:nvSpPr>
        <p:spPr>
          <a:xfrm>
            <a:off x="539552" y="4653136"/>
            <a:ext cx="6400800" cy="499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Reunião APP Grupo – 04/07/2018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A076D77-611E-487D-8608-C20A5E49D9B6}"/>
              </a:ext>
            </a:extLst>
          </p:cNvPr>
          <p:cNvSpPr txBox="1">
            <a:spLocks/>
          </p:cNvSpPr>
          <p:nvPr/>
        </p:nvSpPr>
        <p:spPr>
          <a:xfrm>
            <a:off x="534050" y="5486400"/>
            <a:ext cx="6400800" cy="499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Rev.:14/07/2018</a:t>
            </a:r>
          </a:p>
        </p:txBody>
      </p:sp>
    </p:spTree>
    <p:extLst>
      <p:ext uri="{BB962C8B-B14F-4D97-AF65-F5344CB8AC3E}">
        <p14:creationId xmlns:p14="http://schemas.microsoft.com/office/powerpoint/2010/main" val="176298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07288" cy="990600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Fluxo da Moção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620476" y="2545265"/>
            <a:ext cx="7416824" cy="2714928"/>
            <a:chOff x="978678" y="1628800"/>
            <a:chExt cx="7632848" cy="2596888"/>
          </a:xfrm>
        </p:grpSpPr>
        <p:cxnSp>
          <p:nvCxnSpPr>
            <p:cNvPr id="5" name="Conector reto 4"/>
            <p:cNvCxnSpPr/>
            <p:nvPr/>
          </p:nvCxnSpPr>
          <p:spPr>
            <a:xfrm>
              <a:off x="978678" y="4225688"/>
              <a:ext cx="7632848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Fluxograma: Processo 5"/>
            <p:cNvSpPr/>
            <p:nvPr/>
          </p:nvSpPr>
          <p:spPr>
            <a:xfrm>
              <a:off x="1430388" y="1628800"/>
              <a:ext cx="1368151" cy="504056"/>
            </a:xfrm>
            <a:prstGeom prst="flowChartProcess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rgbClr val="002060"/>
                  </a:solidFill>
                </a:rPr>
                <a:t>MOÇÃO 1</a:t>
              </a:r>
            </a:p>
          </p:txBody>
        </p:sp>
        <p:sp>
          <p:nvSpPr>
            <p:cNvPr id="9" name="Seta para baixo 8"/>
            <p:cNvSpPr/>
            <p:nvPr/>
          </p:nvSpPr>
          <p:spPr>
            <a:xfrm>
              <a:off x="1683807" y="2348880"/>
              <a:ext cx="792088" cy="288032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Seta para baixo 9"/>
            <p:cNvSpPr/>
            <p:nvPr/>
          </p:nvSpPr>
          <p:spPr>
            <a:xfrm>
              <a:off x="3366878" y="2348880"/>
              <a:ext cx="792088" cy="288032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2" name="Fluxograma: Processo 11"/>
          <p:cNvSpPr/>
          <p:nvPr/>
        </p:nvSpPr>
        <p:spPr>
          <a:xfrm>
            <a:off x="2720963" y="2545266"/>
            <a:ext cx="1329430" cy="526968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002060"/>
                </a:solidFill>
              </a:rPr>
              <a:t>MOÇÃO 2</a:t>
            </a:r>
          </a:p>
        </p:txBody>
      </p:sp>
      <p:sp>
        <p:nvSpPr>
          <p:cNvPr id="13" name="Seta para baixo 12"/>
          <p:cNvSpPr/>
          <p:nvPr/>
        </p:nvSpPr>
        <p:spPr>
          <a:xfrm>
            <a:off x="4543478" y="3293721"/>
            <a:ext cx="769670" cy="30112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luxograma: Processo 13"/>
          <p:cNvSpPr/>
          <p:nvPr/>
        </p:nvSpPr>
        <p:spPr>
          <a:xfrm>
            <a:off x="4263598" y="2540910"/>
            <a:ext cx="1329430" cy="526968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002060"/>
                </a:solidFill>
              </a:rPr>
              <a:t>MOÇÃO 3</a:t>
            </a:r>
          </a:p>
        </p:txBody>
      </p:sp>
      <p:sp>
        <p:nvSpPr>
          <p:cNvPr id="15" name="Fluxograma: Processo 14"/>
          <p:cNvSpPr/>
          <p:nvPr/>
        </p:nvSpPr>
        <p:spPr>
          <a:xfrm>
            <a:off x="6338914" y="2549617"/>
            <a:ext cx="1329430" cy="526968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002060"/>
                </a:solidFill>
              </a:rPr>
              <a:t>MOÇÃO N</a:t>
            </a:r>
          </a:p>
        </p:txBody>
      </p:sp>
      <p:sp>
        <p:nvSpPr>
          <p:cNvPr id="16" name="Seta para baixo 15"/>
          <p:cNvSpPr/>
          <p:nvPr/>
        </p:nvSpPr>
        <p:spPr>
          <a:xfrm>
            <a:off x="6538634" y="3302428"/>
            <a:ext cx="769670" cy="30112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Fluxograma: Processo 16"/>
          <p:cNvSpPr/>
          <p:nvPr/>
        </p:nvSpPr>
        <p:spPr>
          <a:xfrm>
            <a:off x="179512" y="3982119"/>
            <a:ext cx="2047750" cy="927397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002060"/>
                </a:solidFill>
              </a:rPr>
              <a:t>Deputados Federais do Estado</a:t>
            </a:r>
          </a:p>
        </p:txBody>
      </p:sp>
      <p:sp>
        <p:nvSpPr>
          <p:cNvPr id="19" name="Fluxograma: Processo 18"/>
          <p:cNvSpPr/>
          <p:nvPr/>
        </p:nvSpPr>
        <p:spPr>
          <a:xfrm>
            <a:off x="2372298" y="3990947"/>
            <a:ext cx="2047750" cy="927397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002060"/>
                </a:solidFill>
              </a:rPr>
              <a:t>Senadores do Estado</a:t>
            </a:r>
          </a:p>
        </p:txBody>
      </p:sp>
      <p:sp>
        <p:nvSpPr>
          <p:cNvPr id="20" name="Fluxograma: Processo 19"/>
          <p:cNvSpPr/>
          <p:nvPr/>
        </p:nvSpPr>
        <p:spPr>
          <a:xfrm>
            <a:off x="4476220" y="3990947"/>
            <a:ext cx="2047750" cy="927397"/>
          </a:xfrm>
          <a:prstGeom prst="flowChartProces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002060"/>
                </a:solidFill>
              </a:rPr>
              <a:t>Presidentes da Câmara Federal e do Senado</a:t>
            </a:r>
          </a:p>
        </p:txBody>
      </p:sp>
      <p:sp>
        <p:nvSpPr>
          <p:cNvPr id="21" name="Fluxograma: Processo 20"/>
          <p:cNvSpPr/>
          <p:nvPr/>
        </p:nvSpPr>
        <p:spPr>
          <a:xfrm>
            <a:off x="6660232" y="3973762"/>
            <a:ext cx="2047750" cy="927397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002060"/>
                </a:solidFill>
              </a:rPr>
              <a:t>Presidente da República</a:t>
            </a:r>
          </a:p>
        </p:txBody>
      </p:sp>
      <p:cxnSp>
        <p:nvCxnSpPr>
          <p:cNvPr id="22" name="Conector reto 21"/>
          <p:cNvCxnSpPr/>
          <p:nvPr/>
        </p:nvCxnSpPr>
        <p:spPr>
          <a:xfrm>
            <a:off x="620476" y="3603552"/>
            <a:ext cx="7416824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uxograma: Processo 22"/>
          <p:cNvSpPr/>
          <p:nvPr/>
        </p:nvSpPr>
        <p:spPr>
          <a:xfrm>
            <a:off x="4328888" y="5669955"/>
            <a:ext cx="2047750" cy="927397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002060"/>
                </a:solidFill>
              </a:rPr>
              <a:t>Presidente da Petros</a:t>
            </a:r>
          </a:p>
        </p:txBody>
      </p:sp>
      <p:sp>
        <p:nvSpPr>
          <p:cNvPr id="24" name="Fluxograma: Processo 23"/>
          <p:cNvSpPr/>
          <p:nvPr/>
        </p:nvSpPr>
        <p:spPr>
          <a:xfrm>
            <a:off x="1635203" y="5626051"/>
            <a:ext cx="2047750" cy="927397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002060"/>
                </a:solidFill>
              </a:rPr>
              <a:t>Presidente da Petrobras</a:t>
            </a:r>
          </a:p>
        </p:txBody>
      </p:sp>
      <p:sp>
        <p:nvSpPr>
          <p:cNvPr id="25" name="Seta para baixo 24"/>
          <p:cNvSpPr/>
          <p:nvPr/>
        </p:nvSpPr>
        <p:spPr>
          <a:xfrm>
            <a:off x="4928313" y="5260194"/>
            <a:ext cx="769670" cy="30112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Seta para baixo 25"/>
          <p:cNvSpPr/>
          <p:nvPr/>
        </p:nvSpPr>
        <p:spPr>
          <a:xfrm>
            <a:off x="2171415" y="5288116"/>
            <a:ext cx="769670" cy="30112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Fluxograma: Processo 26">
            <a:extLst>
              <a:ext uri="{FF2B5EF4-FFF2-40B4-BE49-F238E27FC236}">
                <a16:creationId xmlns:a16="http://schemas.microsoft.com/office/drawing/2014/main" id="{A7307331-B6F6-4376-97ED-D50729BE0AC4}"/>
              </a:ext>
            </a:extLst>
          </p:cNvPr>
          <p:cNvSpPr/>
          <p:nvPr/>
        </p:nvSpPr>
        <p:spPr>
          <a:xfrm>
            <a:off x="2192426" y="1755009"/>
            <a:ext cx="4184212" cy="526968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Cada Câmara, após aprovação envia: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BAFCD81-86AA-4129-90F3-B640180F6159}"/>
              </a:ext>
            </a:extLst>
          </p:cNvPr>
          <p:cNvSpPr txBox="1"/>
          <p:nvPr/>
        </p:nvSpPr>
        <p:spPr>
          <a:xfrm>
            <a:off x="5724128" y="2348880"/>
            <a:ext cx="6147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/>
              <a:t>...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478159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6A839F32-D128-4CF4-9513-0D755749813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260648"/>
            <a:ext cx="9144000" cy="659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946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78BAC9A-2138-4B10-9D5A-9FE6CF653EC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04665"/>
            <a:ext cx="9144000" cy="645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66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68F1645B-2730-4A0C-85A7-7B77A89FB17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260648"/>
            <a:ext cx="9144000" cy="659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269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990600"/>
          </a:xfrm>
        </p:spPr>
        <p:txBody>
          <a:bodyPr/>
          <a:lstStyle/>
          <a:p>
            <a:pPr algn="ctr"/>
            <a:r>
              <a:rPr lang="pt-BR" dirty="0">
                <a:hlinkClick r:id="rId2" action="ppaction://hlinkfile"/>
              </a:rPr>
              <a:t>Moção de Joinville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9568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990600"/>
          </a:xfrm>
        </p:spPr>
        <p:txBody>
          <a:bodyPr/>
          <a:lstStyle/>
          <a:p>
            <a:pPr algn="ctr"/>
            <a:r>
              <a:rPr lang="pt-BR" dirty="0"/>
              <a:t>Retorno alcançado: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02715F68-B3C7-4085-9B24-6E4F8920E363}"/>
              </a:ext>
            </a:extLst>
          </p:cNvPr>
          <p:cNvSpPr txBox="1">
            <a:spLocks/>
          </p:cNvSpPr>
          <p:nvPr/>
        </p:nvSpPr>
        <p:spPr>
          <a:xfrm>
            <a:off x="323528" y="198884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rgbClr val="0070C0"/>
                </a:solidFill>
                <a:hlinkClick r:id="rId2" action="ppaction://hlinkfile"/>
              </a:rPr>
              <a:t>Retorno do Gabinete da Presidência</a:t>
            </a:r>
            <a:endParaRPr lang="pt-BR" sz="3200" dirty="0">
              <a:solidFill>
                <a:srgbClr val="0070C0"/>
              </a:solidFill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20EFAE0-3C6A-4BC8-A81A-DEE4D7435E2D}"/>
              </a:ext>
            </a:extLst>
          </p:cNvPr>
          <p:cNvSpPr txBox="1">
            <a:spLocks/>
          </p:cNvSpPr>
          <p:nvPr/>
        </p:nvSpPr>
        <p:spPr>
          <a:xfrm>
            <a:off x="302840" y="279844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rgbClr val="0070C0"/>
                </a:solidFill>
                <a:hlinkClick r:id="rId3" action="ppaction://hlinkfile"/>
              </a:rPr>
              <a:t>Retorno do Gabinete do Senado</a:t>
            </a:r>
            <a:endParaRPr lang="pt-BR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611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60848"/>
            <a:ext cx="8229600" cy="990600"/>
          </a:xfrm>
        </p:spPr>
        <p:txBody>
          <a:bodyPr>
            <a:noAutofit/>
          </a:bodyPr>
          <a:lstStyle/>
          <a:p>
            <a:pPr algn="just"/>
            <a:r>
              <a:rPr lang="pt-BR" sz="2400" b="1" dirty="0"/>
              <a:t>PED - PLANO DE EQUACIONAMENTO - APP GRUPO</a:t>
            </a:r>
            <a:br>
              <a:rPr lang="pt-BR" sz="2400" dirty="0"/>
            </a:br>
            <a:br>
              <a:rPr lang="pt-BR" sz="2400" dirty="0"/>
            </a:br>
            <a:br>
              <a:rPr lang="pt-BR" sz="2400" dirty="0">
                <a:solidFill>
                  <a:schemeClr val="tx1"/>
                </a:solidFill>
              </a:rPr>
            </a:br>
            <a:r>
              <a:rPr lang="pt-BR" sz="2400" dirty="0">
                <a:solidFill>
                  <a:schemeClr val="tx1"/>
                </a:solidFill>
              </a:rPr>
              <a:t>Ação 1: Identificar e fomentar lideranças políticas, tanto local quanto nacional, para que se sensibilizem e atuem favoravelmente aos interesses dos participantes no PED (Plano de Equacionamento do Déficit) da PETROS.</a:t>
            </a:r>
            <a:br>
              <a:rPr lang="pt-BR" sz="2400" dirty="0">
                <a:solidFill>
                  <a:schemeClr val="tx1"/>
                </a:solidFill>
              </a:rPr>
            </a:br>
            <a:r>
              <a:rPr lang="pt-BR" sz="2400" dirty="0">
                <a:solidFill>
                  <a:schemeClr val="tx1"/>
                </a:solidFill>
              </a:rPr>
              <a:t> </a:t>
            </a:r>
            <a:br>
              <a:rPr lang="pt-BR" sz="2400" dirty="0">
                <a:solidFill>
                  <a:schemeClr val="tx1"/>
                </a:solidFill>
              </a:rPr>
            </a:br>
            <a:r>
              <a:rPr lang="pt-BR" sz="2400" b="1" dirty="0" err="1">
                <a:solidFill>
                  <a:schemeClr val="tx1"/>
                </a:solidFill>
              </a:rPr>
              <a:t>Sub-ação</a:t>
            </a:r>
            <a:r>
              <a:rPr lang="pt-BR" sz="2400" b="1" dirty="0">
                <a:solidFill>
                  <a:schemeClr val="tx1"/>
                </a:solidFill>
              </a:rPr>
              <a:t> 1.4: Padronizar a forma e metodologia de abordagem (contato) preliminar com o político.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801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Moção - Procedimento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88D193E2-4217-48A6-B76A-98579A458E17}"/>
              </a:ext>
            </a:extLst>
          </p:cNvPr>
          <p:cNvSpPr/>
          <p:nvPr/>
        </p:nvSpPr>
        <p:spPr>
          <a:xfrm>
            <a:off x="125760" y="2501726"/>
            <a:ext cx="8892480" cy="2150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pt-BR" b="1" i="1" dirty="0">
                <a:solidFill>
                  <a:srgbClr val="222222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Elaborar, apresentar e aprovar Moção, sobre a causa, na Câmara de vereadores do Município;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b="1" i="1" dirty="0">
                <a:solidFill>
                  <a:srgbClr val="222222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i="1" dirty="0">
                <a:solidFill>
                  <a:srgbClr val="222222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Após a aprovação, a Câmara, encaminha a Moção aprovada para o Presidente da República, Presidentes do Senado e Presidente da Câmara, para os Senadores e Deputados Federais de cada Estado; 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315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90600"/>
          </a:xfrm>
        </p:spPr>
        <p:txBody>
          <a:bodyPr>
            <a:normAutofit/>
          </a:bodyPr>
          <a:lstStyle/>
          <a:p>
            <a:r>
              <a:rPr lang="pt-BR" dirty="0"/>
              <a:t>MOÇÃO - </a:t>
            </a:r>
            <a:r>
              <a:rPr lang="pt-BR" dirty="0" err="1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052736"/>
            <a:ext cx="8229600" cy="3456384"/>
          </a:xfrm>
        </p:spPr>
        <p:txBody>
          <a:bodyPr>
            <a:noAutofit/>
          </a:bodyPr>
          <a:lstStyle/>
          <a:p>
            <a:pPr algn="just"/>
            <a:r>
              <a:rPr lang="pt-BR" sz="2800" dirty="0"/>
              <a:t>1. Obter apoio do Presidente da República, do Presidentes do Senado, do Presidente da Câmara dos Deputados,  dos Senadores e dos Deputados Federais de cada Estado nas reivindicações dos Empregados, Aposentados e Pensionistas da PETROBRÁS, no sentido de minimizarem o impacto do Plano de Equacionamento do Déficit do Plano PETROS, invocando à PETROBRAS e a PETROS para que estas expurguem do total a ser equacionado o que a PETROBRAS deve à PETROS e os prejuízos decorrentes das fraudes apuradas pela “Operação GREENFIELD</a:t>
            </a:r>
            <a:r>
              <a:rPr lang="pt-BR" sz="2800" b="1" dirty="0"/>
              <a:t>”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73952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MOÇÃO - </a:t>
            </a:r>
            <a:r>
              <a:rPr lang="pt-BR" dirty="0" err="1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4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sz="2800" dirty="0"/>
              <a:t>2. Fazer gestão junto aos políticos (Deputados Federais e Senadores) para aprovarem os Projetos de Leis (</a:t>
            </a:r>
            <a:r>
              <a:rPr lang="pt-BR" sz="2800" dirty="0" err="1"/>
              <a:t>PLs</a:t>
            </a:r>
            <a:r>
              <a:rPr lang="pt-BR" sz="2800" dirty="0"/>
              <a:t>), que estão “engavetados”, os quais visam aprimorar a gestão dos órgão fiscalizadores das Entidades Fechadas de Previdência Complementar (EFPC)  e garantir a punição dos maus administradores de Planos, bem como para também apoiarem a Operação </a:t>
            </a:r>
            <a:r>
              <a:rPr lang="pt-BR" sz="2800" dirty="0" err="1"/>
              <a:t>Greenfield</a:t>
            </a:r>
            <a:r>
              <a:rPr lang="pt-BR" sz="2800" dirty="0"/>
              <a:t> . </a:t>
            </a:r>
          </a:p>
        </p:txBody>
      </p:sp>
    </p:spTree>
    <p:extLst>
      <p:ext uri="{BB962C8B-B14F-4D97-AF65-F5344CB8AC3E}">
        <p14:creationId xmlns:p14="http://schemas.microsoft.com/office/powerpoint/2010/main" val="129298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07288" cy="990600"/>
          </a:xfrm>
        </p:spPr>
        <p:txBody>
          <a:bodyPr>
            <a:normAutofit/>
          </a:bodyPr>
          <a:lstStyle/>
          <a:p>
            <a:r>
              <a:rPr lang="pt-BR" sz="3200" dirty="0"/>
              <a:t>Diplomas Legais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70912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sz="2800" dirty="0"/>
              <a:t>a) </a:t>
            </a:r>
            <a:r>
              <a:rPr lang="pt-BR" sz="2800" u="sng" dirty="0"/>
              <a:t>PL 8821/2017</a:t>
            </a:r>
            <a:r>
              <a:rPr lang="pt-BR" dirty="0"/>
              <a:t>, de autoria do Deputado Federal Sergio Souza(PMDB-PR):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t-BR" sz="2800" b="1" dirty="0">
                <a:solidFill>
                  <a:srgbClr val="222222"/>
                </a:solidFill>
                <a:latin typeface="Open Sans"/>
                <a:cs typeface="Arial" pitchFamily="34" charset="0"/>
              </a:rPr>
              <a:t>Ementa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br>
              <a:rPr lang="pt-BR" sz="2800" dirty="0">
                <a:solidFill>
                  <a:srgbClr val="222222"/>
                </a:solidFill>
                <a:latin typeface="Open Sans"/>
                <a:cs typeface="Arial" pitchFamily="34" charset="0"/>
              </a:rPr>
            </a:br>
            <a:r>
              <a:rPr lang="pt-BR" dirty="0">
                <a:solidFill>
                  <a:srgbClr val="222222"/>
                </a:solidFill>
                <a:latin typeface="Open Sans"/>
                <a:cs typeface="Arial" pitchFamily="34" charset="0"/>
              </a:rPr>
              <a:t>Acrescenta § 8º ao art. 11 da Lei nº 9.532, de 10 de dezembro de 1997, que altera a legislação tributária federal  e dá outras providências, para dispor que </a:t>
            </a:r>
            <a:r>
              <a:rPr lang="pt-BR" b="1" dirty="0">
                <a:solidFill>
                  <a:srgbClr val="FF0000"/>
                </a:solidFill>
                <a:latin typeface="Open Sans"/>
                <a:cs typeface="Arial" pitchFamily="34" charset="0"/>
              </a:rPr>
              <a:t>não se aplica o limite de dedução do imposto devido na declaração de rendimentos, na hipótese de contribuição adicional para equacionamento</a:t>
            </a:r>
            <a:r>
              <a:rPr lang="pt-BR" dirty="0">
                <a:solidFill>
                  <a:srgbClr val="222222"/>
                </a:solidFill>
                <a:latin typeface="Open Sans"/>
                <a:cs typeface="Arial" pitchFamily="34" charset="0"/>
              </a:rPr>
              <a:t> de resultado deficitário dos planos de  benefícios de entidade fechada de previdência complementar.</a:t>
            </a: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pt-BR" dirty="0"/>
              <a:t>  </a:t>
            </a:r>
            <a:r>
              <a:rPr lang="pt-BR" sz="2600" dirty="0"/>
              <a:t>  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3156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74044"/>
            <a:ext cx="8435280" cy="315495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/>
              <a:t>b) </a:t>
            </a:r>
            <a:r>
              <a:rPr lang="pt-BR" sz="2800" u="sng" dirty="0"/>
              <a:t>PLP 268/2016</a:t>
            </a:r>
            <a:r>
              <a:rPr lang="pt-BR" dirty="0"/>
              <a:t>, </a:t>
            </a:r>
            <a:r>
              <a:rPr lang="pt-BR" sz="2200" dirty="0"/>
              <a:t>do Senador VALDIR RAUPP (PMDB-RO):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t-BR" sz="2200" b="1" dirty="0">
                <a:solidFill>
                  <a:srgbClr val="222222"/>
                </a:solidFill>
                <a:latin typeface="Open Sans"/>
                <a:cs typeface="Arial" pitchFamily="34" charset="0"/>
              </a:rPr>
              <a:t>Ementa</a:t>
            </a:r>
          </a:p>
          <a:p>
            <a:pPr algn="just"/>
            <a:r>
              <a:rPr lang="pt-BR" sz="2200" dirty="0">
                <a:solidFill>
                  <a:srgbClr val="222222"/>
                </a:solidFill>
                <a:latin typeface="Open Sans"/>
                <a:cs typeface="Arial" pitchFamily="34" charset="0"/>
              </a:rPr>
              <a:t>Altera a Lei Complementar nº 108, de 29 de maio de 2001, para </a:t>
            </a:r>
            <a:r>
              <a:rPr lang="pt-BR" sz="2200" b="1" dirty="0">
                <a:solidFill>
                  <a:srgbClr val="FF0000"/>
                </a:solidFill>
                <a:latin typeface="Open Sans"/>
                <a:cs typeface="Arial" pitchFamily="34" charset="0"/>
              </a:rPr>
              <a:t>aprimorar os dispositivos de governança das entidades fechadas de previdência complementar </a:t>
            </a:r>
            <a:r>
              <a:rPr lang="pt-BR" sz="2200" dirty="0">
                <a:solidFill>
                  <a:srgbClr val="222222"/>
                </a:solidFill>
                <a:latin typeface="Open Sans"/>
                <a:cs typeface="Arial" pitchFamily="34" charset="0"/>
              </a:rPr>
              <a:t>vinculadas à União, aos Estados, ao Distrito Federal e aos Municípios e a suas autarquias, fundações, sociedades de economia mista e outras entidades públicas.</a:t>
            </a:r>
            <a:r>
              <a:rPr lang="pt-BR" sz="2200" dirty="0"/>
              <a:t> 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335CE8C4-2C60-4EF3-BCE3-324E2A5D92B2}"/>
              </a:ext>
            </a:extLst>
          </p:cNvPr>
          <p:cNvSpPr txBox="1">
            <a:spLocks/>
          </p:cNvSpPr>
          <p:nvPr/>
        </p:nvSpPr>
        <p:spPr>
          <a:xfrm>
            <a:off x="255817" y="3711214"/>
            <a:ext cx="8435280" cy="3052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BR" sz="2800" dirty="0"/>
              <a:t>c) </a:t>
            </a:r>
            <a:r>
              <a:rPr lang="pt-BR" sz="2800" u="sng" dirty="0"/>
              <a:t>PLP 439/2017</a:t>
            </a:r>
            <a:r>
              <a:rPr lang="pt-BR" dirty="0"/>
              <a:t>, </a:t>
            </a:r>
            <a:r>
              <a:rPr lang="pt-BR" sz="2000" dirty="0"/>
              <a:t>do Deputado Federal Efraim Filho (DEM/PB):</a:t>
            </a:r>
          </a:p>
          <a:p>
            <a:pPr algn="just">
              <a:lnSpc>
                <a:spcPct val="150000"/>
              </a:lnSpc>
            </a:pPr>
            <a:r>
              <a:rPr lang="pt-BR" sz="2000" b="1" dirty="0">
                <a:solidFill>
                  <a:srgbClr val="222222"/>
                </a:solidFill>
                <a:latin typeface="Open Sans"/>
                <a:cs typeface="Arial" pitchFamily="34" charset="0"/>
              </a:rPr>
              <a:t>Ementa</a:t>
            </a:r>
            <a:br>
              <a:rPr lang="pt-BR" sz="2000" dirty="0">
                <a:solidFill>
                  <a:srgbClr val="222222"/>
                </a:solidFill>
                <a:latin typeface="Open Sans"/>
                <a:cs typeface="Arial" pitchFamily="34" charset="0"/>
              </a:rPr>
            </a:br>
            <a:r>
              <a:rPr lang="pt-BR" sz="2000" dirty="0">
                <a:solidFill>
                  <a:srgbClr val="222222"/>
                </a:solidFill>
                <a:latin typeface="Open Sans"/>
                <a:cs typeface="Arial" pitchFamily="34" charset="0"/>
              </a:rPr>
              <a:t>Altera a Lei Complementar nº 109, de 29 de maio de 2001, </a:t>
            </a:r>
            <a:r>
              <a:rPr lang="pt-BR" sz="2000" b="1" dirty="0">
                <a:solidFill>
                  <a:srgbClr val="FF0000"/>
                </a:solidFill>
                <a:latin typeface="Open Sans"/>
                <a:cs typeface="Arial" pitchFamily="34" charset="0"/>
              </a:rPr>
              <a:t>para disciplinar o processo de equacionamento de planos de previdência complementar deficitários, e dá outras providências.</a:t>
            </a:r>
          </a:p>
        </p:txBody>
      </p:sp>
    </p:spTree>
    <p:extLst>
      <p:ext uri="{BB962C8B-B14F-4D97-AF65-F5344CB8AC3E}">
        <p14:creationId xmlns:p14="http://schemas.microsoft.com/office/powerpoint/2010/main" val="1231005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4360" y="930424"/>
            <a:ext cx="8435280" cy="499715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sz="2600" dirty="0"/>
              <a:t>d) </a:t>
            </a:r>
            <a:r>
              <a:rPr lang="pt-BR" sz="2600" u="sng" dirty="0"/>
              <a:t>PLS 312/2016</a:t>
            </a:r>
            <a:r>
              <a:rPr lang="pt-BR" dirty="0"/>
              <a:t>, do Senador José </a:t>
            </a:r>
            <a:r>
              <a:rPr lang="pt-BR" dirty="0" err="1"/>
              <a:t>Anibal</a:t>
            </a:r>
            <a:r>
              <a:rPr lang="pt-BR" dirty="0"/>
              <a:t> (PSDB-SP) :</a:t>
            </a:r>
          </a:p>
          <a:p>
            <a:pPr algn="just">
              <a:lnSpc>
                <a:spcPct val="150000"/>
              </a:lnSpc>
            </a:pPr>
            <a:r>
              <a:rPr lang="pt-BR" b="1" dirty="0">
                <a:solidFill>
                  <a:srgbClr val="222222"/>
                </a:solidFill>
                <a:latin typeface="Open Sans"/>
                <a:cs typeface="Arial" pitchFamily="34" charset="0"/>
              </a:rPr>
              <a:t>Ementa</a:t>
            </a:r>
            <a:br>
              <a:rPr lang="pt-BR" dirty="0">
                <a:solidFill>
                  <a:srgbClr val="222222"/>
                </a:solidFill>
                <a:latin typeface="Open Sans"/>
                <a:cs typeface="Arial" pitchFamily="34" charset="0"/>
              </a:rPr>
            </a:br>
            <a:r>
              <a:rPr lang="pt-BR" dirty="0">
                <a:solidFill>
                  <a:srgbClr val="222222"/>
                </a:solidFill>
                <a:latin typeface="Open Sans"/>
                <a:cs typeface="Arial" pitchFamily="34" charset="0"/>
              </a:rPr>
              <a:t>Enquadra as entidades de previdência complementar no campo de aplicação da Lei nº 7.492, de 16 de junho de 1986, que </a:t>
            </a:r>
            <a:r>
              <a:rPr lang="pt-BR" b="1" dirty="0">
                <a:solidFill>
                  <a:srgbClr val="FF0000"/>
                </a:solidFill>
                <a:latin typeface="Open Sans"/>
                <a:cs typeface="Arial" pitchFamily="34" charset="0"/>
              </a:rPr>
              <a:t>define os crimes contra o sistema financeiro nacional, permite a Superintendência Nacional de Previdência Complementar – </a:t>
            </a:r>
            <a:r>
              <a:rPr lang="pt-BR" b="1" dirty="0" err="1">
                <a:solidFill>
                  <a:srgbClr val="FF0000"/>
                </a:solidFill>
                <a:latin typeface="Open Sans"/>
                <a:cs typeface="Arial" pitchFamily="34" charset="0"/>
              </a:rPr>
              <a:t>Previc</a:t>
            </a:r>
            <a:r>
              <a:rPr lang="pt-BR" b="1" dirty="0">
                <a:solidFill>
                  <a:srgbClr val="FF0000"/>
                </a:solidFill>
                <a:latin typeface="Open Sans"/>
                <a:cs typeface="Arial" pitchFamily="34" charset="0"/>
              </a:rPr>
              <a:t> a verificar a ocorrência de crime e conceitua crime de gestão fraudulenta e temerária.</a:t>
            </a:r>
            <a:r>
              <a:rPr lang="pt-BR" dirty="0"/>
              <a:t>      </a:t>
            </a:r>
            <a:r>
              <a:rPr lang="pt-BR" sz="2600" dirty="0"/>
              <a:t> 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3885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548680"/>
            <a:ext cx="8435280" cy="4997152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sz="2800" dirty="0"/>
              <a:t>e) </a:t>
            </a:r>
            <a:r>
              <a:rPr lang="pt-BR" sz="2800" u="sng" dirty="0"/>
              <a:t>PLS 380/2014</a:t>
            </a:r>
            <a:r>
              <a:rPr lang="pt-BR" dirty="0"/>
              <a:t>, da Senadora ANA AMÉLIA (PP-RS).</a:t>
            </a:r>
          </a:p>
          <a:p>
            <a:r>
              <a:rPr lang="pt-BR" dirty="0"/>
              <a:t>   </a:t>
            </a:r>
            <a:r>
              <a:rPr lang="pt-BR" b="1" dirty="0">
                <a:solidFill>
                  <a:srgbClr val="222222"/>
                </a:solidFill>
                <a:latin typeface="Open Sans"/>
                <a:cs typeface="Arial" pitchFamily="34" charset="0"/>
              </a:rPr>
              <a:t>Ementa</a:t>
            </a:r>
          </a:p>
          <a:p>
            <a:pPr algn="just"/>
            <a:br>
              <a:rPr lang="pt-BR" dirty="0">
                <a:solidFill>
                  <a:srgbClr val="222222"/>
                </a:solidFill>
                <a:latin typeface="Open Sans"/>
                <a:cs typeface="Arial" pitchFamily="34" charset="0"/>
              </a:rPr>
            </a:br>
            <a:r>
              <a:rPr lang="pt-BR" dirty="0">
                <a:solidFill>
                  <a:srgbClr val="222222"/>
                </a:solidFill>
                <a:latin typeface="Open Sans"/>
                <a:cs typeface="Arial" pitchFamily="34" charset="0"/>
              </a:rPr>
              <a:t> Altera e acrescenta dispositivos à Lei Complementar nº 109/2001 (Previdência complementar), para </a:t>
            </a:r>
            <a:r>
              <a:rPr lang="pt-BR" b="1" dirty="0">
                <a:solidFill>
                  <a:srgbClr val="FF0000"/>
                </a:solidFill>
                <a:latin typeface="Open Sans"/>
                <a:cs typeface="Arial" pitchFamily="34" charset="0"/>
              </a:rPr>
              <a:t>garantir o respeito ao ato jurídico perfeito e ao direito adquirido aos beneficiários dos planos de previdência e dispor sobre</a:t>
            </a:r>
            <a:r>
              <a:rPr lang="pt-BR" b="1" dirty="0">
                <a:solidFill>
                  <a:srgbClr val="222222"/>
                </a:solidFill>
                <a:latin typeface="Open Sans"/>
                <a:cs typeface="Arial" pitchFamily="34" charset="0"/>
              </a:rPr>
              <a:t>: </a:t>
            </a:r>
          </a:p>
          <a:p>
            <a:pPr algn="just"/>
            <a:r>
              <a:rPr lang="pt-BR" dirty="0">
                <a:solidFill>
                  <a:srgbClr val="222222"/>
                </a:solidFill>
                <a:latin typeface="Open Sans"/>
                <a:cs typeface="Arial" pitchFamily="34" charset="0"/>
              </a:rPr>
              <a:t>- as responsabilidades dos planos; </a:t>
            </a:r>
          </a:p>
          <a:p>
            <a:pPr algn="just"/>
            <a:r>
              <a:rPr lang="pt-BR" dirty="0">
                <a:solidFill>
                  <a:srgbClr val="222222"/>
                </a:solidFill>
                <a:latin typeface="Open Sans"/>
                <a:cs typeface="Arial" pitchFamily="34" charset="0"/>
              </a:rPr>
              <a:t>- </a:t>
            </a:r>
            <a:r>
              <a:rPr lang="pt-BR" b="1" dirty="0">
                <a:solidFill>
                  <a:srgbClr val="FF0000"/>
                </a:solidFill>
                <a:latin typeface="Open Sans"/>
                <a:cs typeface="Arial" pitchFamily="34" charset="0"/>
              </a:rPr>
              <a:t>o equilíbrio financeiro e atuarial das entidades; </a:t>
            </a:r>
          </a:p>
          <a:p>
            <a:pPr algn="just"/>
            <a:r>
              <a:rPr lang="pt-BR" b="1" dirty="0">
                <a:solidFill>
                  <a:srgbClr val="FF0000"/>
                </a:solidFill>
                <a:latin typeface="Open Sans"/>
                <a:cs typeface="Arial" pitchFamily="34" charset="0"/>
              </a:rPr>
              <a:t>- </a:t>
            </a:r>
            <a:r>
              <a:rPr lang="pt-BR" dirty="0">
                <a:solidFill>
                  <a:srgbClr val="222222"/>
                </a:solidFill>
                <a:latin typeface="Open Sans"/>
                <a:cs typeface="Arial" pitchFamily="34" charset="0"/>
              </a:rPr>
              <a:t>a publicidade das informações, como as demonstrações contábeis; </a:t>
            </a:r>
          </a:p>
          <a:p>
            <a:pPr algn="just"/>
            <a:r>
              <a:rPr lang="pt-BR" dirty="0">
                <a:solidFill>
                  <a:srgbClr val="222222"/>
                </a:solidFill>
                <a:latin typeface="Open Sans"/>
                <a:cs typeface="Arial" pitchFamily="34" charset="0"/>
              </a:rPr>
              <a:t>- a composição e competências dos conselhos deliberativo e fiscal; </a:t>
            </a:r>
          </a:p>
          <a:p>
            <a:pPr algn="just"/>
            <a:r>
              <a:rPr lang="pt-BR" b="1" dirty="0">
                <a:solidFill>
                  <a:srgbClr val="FF0000"/>
                </a:solidFill>
                <a:latin typeface="Open Sans"/>
                <a:cs typeface="Arial" pitchFamily="34" charset="0"/>
              </a:rPr>
              <a:t>- o envio ao Ministério Público de informações e documentos sobre práticas irregulares</a:t>
            </a:r>
            <a:r>
              <a:rPr lang="pt-BR" dirty="0">
                <a:solidFill>
                  <a:srgbClr val="222222"/>
                </a:solidFill>
                <a:latin typeface="Open Sans"/>
                <a:cs typeface="Arial" pitchFamily="34" charset="0"/>
              </a:rPr>
              <a:t>, e </a:t>
            </a:r>
          </a:p>
          <a:p>
            <a:pPr algn="just"/>
            <a:r>
              <a:rPr lang="pt-BR" dirty="0">
                <a:solidFill>
                  <a:srgbClr val="222222"/>
                </a:solidFill>
                <a:latin typeface="Open Sans"/>
                <a:cs typeface="Arial" pitchFamily="34" charset="0"/>
              </a:rPr>
              <a:t>- a audiência do Tribunal de Contas da União e da Comissão de Valores Mobiliários sobre as operações de fusão, incorporação de entidades fechadas, bem como de retirada e transferência de patrocinador.</a:t>
            </a:r>
            <a:r>
              <a:rPr lang="pt-BR" dirty="0"/>
              <a:t> </a:t>
            </a:r>
            <a:r>
              <a:rPr lang="pt-BR" sz="2600" dirty="0"/>
              <a:t>   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3788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Brilh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rilho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5928</TotalTime>
  <Words>393</Words>
  <Application>Microsoft Office PowerPoint</Application>
  <PresentationFormat>Apresentação na tela (4:3)</PresentationFormat>
  <Paragraphs>51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Arial</vt:lpstr>
      <vt:lpstr>Calibri</vt:lpstr>
      <vt:lpstr>Open Sans</vt:lpstr>
      <vt:lpstr>Tahoma</vt:lpstr>
      <vt:lpstr>Times New Roman</vt:lpstr>
      <vt:lpstr>Brilho</vt:lpstr>
      <vt:lpstr>Tema: ATUALIZAÇÃO DO STATUS DAS MOÇÕES  </vt:lpstr>
      <vt:lpstr>PED - PLANO DE EQUACIONAMENTO - APP GRUPO   Ação 1: Identificar e fomentar lideranças políticas, tanto local quanto nacional, para que se sensibilizem e atuem favoravelmente aos interesses dos participantes no PED (Plano de Equacionamento do Déficit) da PETROS.   Sub-ação 1.4: Padronizar a forma e metodologia de abordagem (contato) preliminar com o político.</vt:lpstr>
      <vt:lpstr>Moção - Procedimento</vt:lpstr>
      <vt:lpstr>MOÇÃO - OBJETIVOs</vt:lpstr>
      <vt:lpstr>MOÇÃO - OBJETIVOs</vt:lpstr>
      <vt:lpstr>Diplomas Legais</vt:lpstr>
      <vt:lpstr>Apresentação do PowerPoint</vt:lpstr>
      <vt:lpstr>Apresentação do PowerPoint</vt:lpstr>
      <vt:lpstr>Apresentação do PowerPoint</vt:lpstr>
      <vt:lpstr>Fluxo da Moção</vt:lpstr>
      <vt:lpstr>Apresentação do PowerPoint</vt:lpstr>
      <vt:lpstr>Apresentação do PowerPoint</vt:lpstr>
      <vt:lpstr>Apresentação do PowerPoint</vt:lpstr>
      <vt:lpstr>Moção de Joinville</vt:lpstr>
      <vt:lpstr>Retorno alcançado: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DISCIPLINA: GERENCIAMENTO E LEGISLAÇÃO AMBIENTAL SIGLA: GLA</dc:title>
  <dc:creator>Virginia</dc:creator>
  <cp:lastModifiedBy>Gilmar</cp:lastModifiedBy>
  <cp:revision>69</cp:revision>
  <cp:lastPrinted>2018-07-11T10:17:32Z</cp:lastPrinted>
  <dcterms:created xsi:type="dcterms:W3CDTF">2014-07-27T21:38:28Z</dcterms:created>
  <dcterms:modified xsi:type="dcterms:W3CDTF">2018-07-30T20:19:03Z</dcterms:modified>
</cp:coreProperties>
</file>